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Fraunces Medium" pitchFamily="34" charset="0"/>
      <p:regular r:id="rId15"/>
    </p:embeddedFont>
    <p:embeddedFont>
      <p:font typeface="Fraunces Medium" pitchFamily="34" charset="-122"/>
      <p:regular r:id="rId16"/>
    </p:embeddedFont>
    <p:embeddedFont>
      <p:font typeface="Fraunces Medium" pitchFamily="34" charset="-120"/>
      <p:regular r:id="rId17"/>
    </p:embeddedFont>
    <p:embeddedFont>
      <p:font typeface="Epilogue" pitchFamily="34" charset="0"/>
      <p:bold r:id="rId18"/>
    </p:embeddedFont>
    <p:embeddedFont>
      <p:font typeface="Epilogue" pitchFamily="34" charset="-122"/>
      <p:bold r:id="rId19"/>
    </p:embeddedFont>
    <p:embeddedFont>
      <p:font typeface="Epilogue" pitchFamily="34" charset="-120"/>
      <p:bold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10.fntdata"/><Relationship Id="rId23" Type="http://schemas.openxmlformats.org/officeDocument/2006/relationships/font" Target="fonts/font9.fntdata"/><Relationship Id="rId22" Type="http://schemas.openxmlformats.org/officeDocument/2006/relationships/font" Target="fonts/font8.fntdata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Disaster Relief Management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Web-Based System for Disaster Reporting and Relief Coordination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41514"/>
            <a:ext cx="10689669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Introduction: Bridging the Gap in Crisis Response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4448651"/>
            <a:ext cx="130428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Natural and man-made disasters unleash devastating consequences, demanding immediate and precise action. Our system leverages technology to enhance disaster management, ensuring aid reaches those in need swiftly and effectively.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792510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63310" y="5792510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8C98CA"/>
          </a:solidFill>
        </p:spPr>
      </p:sp>
      <p:sp>
        <p:nvSpPr>
          <p:cNvPr id="7" name="Text 4"/>
          <p:cNvSpPr/>
          <p:nvPr/>
        </p:nvSpPr>
        <p:spPr>
          <a:xfrm>
            <a:off x="1142524" y="6049804"/>
            <a:ext cx="342042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The Urgency of Response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142524" y="6540222"/>
            <a:ext cx="58019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Rapid, coordinated action is paramount in mitigating the impact of crises and saving lives.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8548" y="5792510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98067" y="5792510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8C98CA"/>
          </a:solidFill>
        </p:spPr>
      </p:sp>
      <p:sp>
        <p:nvSpPr>
          <p:cNvPr id="11" name="Text 8"/>
          <p:cNvSpPr/>
          <p:nvPr/>
        </p:nvSpPr>
        <p:spPr>
          <a:xfrm>
            <a:off x="7777282" y="6049804"/>
            <a:ext cx="331815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Technology as a Catalyst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777282" y="6540222"/>
            <a:ext cx="580203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Harnessing digital tools dramatically improves the efficiency and reach of disaster relief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9846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8909"/>
            <a:ext cx="7296507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Addressing Critical Challenges in Disaster Relief</a:t>
            </a:r>
            <a:endParaRPr lang="en-US" sz="2500" dirty="0"/>
          </a:p>
        </p:txBody>
      </p:sp>
      <p:sp>
        <p:nvSpPr>
          <p:cNvPr id="4" name="Text 1"/>
          <p:cNvSpPr/>
          <p:nvPr/>
        </p:nvSpPr>
        <p:spPr>
          <a:xfrm>
            <a:off x="793790" y="3333869"/>
            <a:ext cx="13042821" cy="50815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Current disaster management often suffers from systemic inefficiencies. Our solution directly targets these pain points to create a more effective and transparent response framework.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793790" y="4258747"/>
            <a:ext cx="6441996" cy="1429822"/>
          </a:xfrm>
          <a:prstGeom prst="roundRect">
            <a:avLst>
              <a:gd name="adj" fmla="val 7674"/>
            </a:avLst>
          </a:prstGeom>
          <a:solidFill>
            <a:srgbClr val="080E26"/>
          </a:solidFill>
        </p:spPr>
      </p:sp>
      <p:sp>
        <p:nvSpPr>
          <p:cNvPr id="6" name="Shape 3"/>
          <p:cNvSpPr/>
          <p:nvPr/>
        </p:nvSpPr>
        <p:spPr>
          <a:xfrm>
            <a:off x="793790" y="4235887"/>
            <a:ext cx="6441996" cy="91440"/>
          </a:xfrm>
          <a:prstGeom prst="roundRect">
            <a:avLst>
              <a:gd name="adj" fmla="val 72930"/>
            </a:avLst>
          </a:prstGeom>
          <a:solidFill>
            <a:srgbClr val="8C98CA"/>
          </a:solidFill>
        </p:spPr>
      </p:sp>
      <p:sp>
        <p:nvSpPr>
          <p:cNvPr id="7" name="Shape 4"/>
          <p:cNvSpPr/>
          <p:nvPr/>
        </p:nvSpPr>
        <p:spPr>
          <a:xfrm>
            <a:off x="3776662" y="4020622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8C98CA"/>
          </a:solidFill>
        </p:spPr>
      </p:sp>
      <p:sp>
        <p:nvSpPr>
          <p:cNvPr id="8" name="Text 5"/>
          <p:cNvSpPr/>
          <p:nvPr/>
        </p:nvSpPr>
        <p:spPr>
          <a:xfrm>
            <a:off x="3919537" y="4139684"/>
            <a:ext cx="190500" cy="2381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975360" y="4655582"/>
            <a:ext cx="1984653" cy="2480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Delayed Reporting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975360" y="4998839"/>
            <a:ext cx="6078855" cy="50815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Slow communication of initial disaster impacts hinders timely intervention and resource allocation.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7394496" y="4258747"/>
            <a:ext cx="6442115" cy="1429822"/>
          </a:xfrm>
          <a:prstGeom prst="roundRect">
            <a:avLst>
              <a:gd name="adj" fmla="val 7674"/>
            </a:avLst>
          </a:prstGeom>
          <a:solidFill>
            <a:srgbClr val="080E26"/>
          </a:solidFill>
        </p:spPr>
      </p:sp>
      <p:sp>
        <p:nvSpPr>
          <p:cNvPr id="12" name="Shape 9"/>
          <p:cNvSpPr/>
          <p:nvPr/>
        </p:nvSpPr>
        <p:spPr>
          <a:xfrm>
            <a:off x="7394496" y="4235887"/>
            <a:ext cx="6442115" cy="91440"/>
          </a:xfrm>
          <a:prstGeom prst="roundRect">
            <a:avLst>
              <a:gd name="adj" fmla="val 72930"/>
            </a:avLst>
          </a:prstGeom>
          <a:solidFill>
            <a:srgbClr val="8C98CA"/>
          </a:solidFill>
        </p:spPr>
      </p:sp>
      <p:sp>
        <p:nvSpPr>
          <p:cNvPr id="13" name="Shape 10"/>
          <p:cNvSpPr/>
          <p:nvPr/>
        </p:nvSpPr>
        <p:spPr>
          <a:xfrm>
            <a:off x="10377368" y="4020622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8C98CA"/>
          </a:solidFill>
        </p:spPr>
      </p:sp>
      <p:sp>
        <p:nvSpPr>
          <p:cNvPr id="14" name="Text 11"/>
          <p:cNvSpPr/>
          <p:nvPr/>
        </p:nvSpPr>
        <p:spPr>
          <a:xfrm>
            <a:off x="10520243" y="4139684"/>
            <a:ext cx="190500" cy="2381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7576066" y="4655582"/>
            <a:ext cx="1984653" cy="2480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Poor Coordination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576066" y="4998839"/>
            <a:ext cx="6078974" cy="50815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Fragmented efforts among aid organizations and government agencies lead to redundancy and gaps in service.</a:t>
            </a:r>
            <a:endParaRPr lang="en-US" sz="1250" dirty="0"/>
          </a:p>
        </p:txBody>
      </p:sp>
      <p:sp>
        <p:nvSpPr>
          <p:cNvPr id="17" name="Shape 14"/>
          <p:cNvSpPr/>
          <p:nvPr/>
        </p:nvSpPr>
        <p:spPr>
          <a:xfrm>
            <a:off x="793790" y="6085403"/>
            <a:ext cx="6441996" cy="1429822"/>
          </a:xfrm>
          <a:prstGeom prst="roundRect">
            <a:avLst>
              <a:gd name="adj" fmla="val 7674"/>
            </a:avLst>
          </a:prstGeom>
          <a:solidFill>
            <a:srgbClr val="080E26"/>
          </a:solidFill>
        </p:spPr>
      </p:sp>
      <p:sp>
        <p:nvSpPr>
          <p:cNvPr id="18" name="Shape 15"/>
          <p:cNvSpPr/>
          <p:nvPr/>
        </p:nvSpPr>
        <p:spPr>
          <a:xfrm>
            <a:off x="793790" y="6062543"/>
            <a:ext cx="6441996" cy="91440"/>
          </a:xfrm>
          <a:prstGeom prst="roundRect">
            <a:avLst>
              <a:gd name="adj" fmla="val 72930"/>
            </a:avLst>
          </a:prstGeom>
          <a:solidFill>
            <a:srgbClr val="8C98CA"/>
          </a:solidFill>
        </p:spPr>
      </p:sp>
      <p:sp>
        <p:nvSpPr>
          <p:cNvPr id="19" name="Shape 16"/>
          <p:cNvSpPr/>
          <p:nvPr/>
        </p:nvSpPr>
        <p:spPr>
          <a:xfrm>
            <a:off x="3776662" y="5847278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8C98CA"/>
          </a:solidFill>
        </p:spPr>
      </p:sp>
      <p:sp>
        <p:nvSpPr>
          <p:cNvPr id="20" name="Text 17"/>
          <p:cNvSpPr/>
          <p:nvPr/>
        </p:nvSpPr>
        <p:spPr>
          <a:xfrm>
            <a:off x="3919537" y="5966341"/>
            <a:ext cx="190500" cy="2381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1500" dirty="0"/>
          </a:p>
        </p:txBody>
      </p:sp>
      <p:sp>
        <p:nvSpPr>
          <p:cNvPr id="21" name="Text 18"/>
          <p:cNvSpPr/>
          <p:nvPr/>
        </p:nvSpPr>
        <p:spPr>
          <a:xfrm>
            <a:off x="975360" y="6482239"/>
            <a:ext cx="2985373" cy="2480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Lack of Donation Transparency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975360" y="6825496"/>
            <a:ext cx="6078855" cy="2540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Unclear tracking of contributions erodes public trust and accountability.</a:t>
            </a:r>
            <a:endParaRPr lang="en-US" sz="1250" dirty="0"/>
          </a:p>
        </p:txBody>
      </p:sp>
      <p:sp>
        <p:nvSpPr>
          <p:cNvPr id="23" name="Shape 20"/>
          <p:cNvSpPr/>
          <p:nvPr/>
        </p:nvSpPr>
        <p:spPr>
          <a:xfrm>
            <a:off x="7394496" y="6085403"/>
            <a:ext cx="6442115" cy="1429822"/>
          </a:xfrm>
          <a:prstGeom prst="roundRect">
            <a:avLst>
              <a:gd name="adj" fmla="val 7674"/>
            </a:avLst>
          </a:prstGeom>
          <a:solidFill>
            <a:srgbClr val="080E26"/>
          </a:solidFill>
        </p:spPr>
      </p:sp>
      <p:sp>
        <p:nvSpPr>
          <p:cNvPr id="24" name="Shape 21"/>
          <p:cNvSpPr/>
          <p:nvPr/>
        </p:nvSpPr>
        <p:spPr>
          <a:xfrm>
            <a:off x="7394496" y="6062543"/>
            <a:ext cx="6442115" cy="91440"/>
          </a:xfrm>
          <a:prstGeom prst="roundRect">
            <a:avLst>
              <a:gd name="adj" fmla="val 72930"/>
            </a:avLst>
          </a:prstGeom>
          <a:solidFill>
            <a:srgbClr val="8C98CA"/>
          </a:solidFill>
        </p:spPr>
      </p:sp>
      <p:sp>
        <p:nvSpPr>
          <p:cNvPr id="25" name="Shape 22"/>
          <p:cNvSpPr/>
          <p:nvPr/>
        </p:nvSpPr>
        <p:spPr>
          <a:xfrm>
            <a:off x="10377368" y="5847278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8C98CA"/>
          </a:solidFill>
        </p:spPr>
      </p:sp>
      <p:sp>
        <p:nvSpPr>
          <p:cNvPr id="26" name="Text 23"/>
          <p:cNvSpPr/>
          <p:nvPr/>
        </p:nvSpPr>
        <p:spPr>
          <a:xfrm>
            <a:off x="10520243" y="5966341"/>
            <a:ext cx="190500" cy="2381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1500" dirty="0"/>
          </a:p>
        </p:txBody>
      </p:sp>
      <p:sp>
        <p:nvSpPr>
          <p:cNvPr id="27" name="Text 24"/>
          <p:cNvSpPr/>
          <p:nvPr/>
        </p:nvSpPr>
        <p:spPr>
          <a:xfrm>
            <a:off x="7576066" y="6482239"/>
            <a:ext cx="2191583" cy="2480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Inefficient Distribution</a:t>
            </a:r>
            <a:endParaRPr lang="en-US" sz="1550" dirty="0"/>
          </a:p>
        </p:txBody>
      </p:sp>
      <p:sp>
        <p:nvSpPr>
          <p:cNvPr id="28" name="Text 25"/>
          <p:cNvSpPr/>
          <p:nvPr/>
        </p:nvSpPr>
        <p:spPr>
          <a:xfrm>
            <a:off x="7576066" y="6825496"/>
            <a:ext cx="6078974" cy="50815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Logistical bottlenecks prevent essential relief supplies from reaching affected populations quickly.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87837"/>
            <a:ext cx="7556421" cy="79367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Project Objectives: Enhancing Every Stage of Relief</a:t>
            </a:r>
            <a:endParaRPr lang="en-US" sz="2500" dirty="0"/>
          </a:p>
        </p:txBody>
      </p:sp>
      <p:sp>
        <p:nvSpPr>
          <p:cNvPr id="4" name="Text 1"/>
          <p:cNvSpPr/>
          <p:nvPr/>
        </p:nvSpPr>
        <p:spPr>
          <a:xfrm>
            <a:off x="793790" y="1819632"/>
            <a:ext cx="7556421" cy="50815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Our system is meticulously designed to optimize the entire disaster relief lifecycle, from initial notification to comprehensive aid delivery.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793790" y="2506385"/>
            <a:ext cx="635079" cy="1168837"/>
          </a:xfrm>
          <a:prstGeom prst="roundRect">
            <a:avLst>
              <a:gd name="adj" fmla="val 36002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92267" y="2941915"/>
            <a:ext cx="238125" cy="2976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587579" y="2665095"/>
            <a:ext cx="2776657" cy="2480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Expedited Disaster Reporting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587579" y="3008352"/>
            <a:ext cx="6762631" cy="50815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Enable real-time incident updates for faster situational awareness and emergency activation.</a:t>
            </a:r>
            <a:endParaRPr lang="en-US" sz="1250" dirty="0"/>
          </a:p>
        </p:txBody>
      </p:sp>
      <p:sp>
        <p:nvSpPr>
          <p:cNvPr id="9" name="Shape 6"/>
          <p:cNvSpPr/>
          <p:nvPr/>
        </p:nvSpPr>
        <p:spPr>
          <a:xfrm>
            <a:off x="793790" y="3833932"/>
            <a:ext cx="635079" cy="1168837"/>
          </a:xfrm>
          <a:prstGeom prst="roundRect">
            <a:avLst>
              <a:gd name="adj" fmla="val 36002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92267" y="4269462"/>
            <a:ext cx="238125" cy="2976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587579" y="3992642"/>
            <a:ext cx="3062645" cy="2480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Streamlined Relief Coordination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1587579" y="4335899"/>
            <a:ext cx="6762631" cy="50815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Facilitate seamless collaboration among all stakeholders, optimizing resource deployment.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793790" y="5161478"/>
            <a:ext cx="635079" cy="952619"/>
          </a:xfrm>
          <a:prstGeom prst="roundRect">
            <a:avLst>
              <a:gd name="adj" fmla="val 36002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92267" y="5488900"/>
            <a:ext cx="238125" cy="2976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587579" y="5320189"/>
            <a:ext cx="3389233" cy="2480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Transparent Donation Management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1587579" y="5663446"/>
            <a:ext cx="6762631" cy="2540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Provide clear, auditable records of all donations, fostering trust and accountability.</a:t>
            </a:r>
            <a:endParaRPr lang="en-US" sz="1250" dirty="0"/>
          </a:p>
        </p:txBody>
      </p:sp>
      <p:sp>
        <p:nvSpPr>
          <p:cNvPr id="17" name="Shape 14"/>
          <p:cNvSpPr/>
          <p:nvPr/>
        </p:nvSpPr>
        <p:spPr>
          <a:xfrm>
            <a:off x="793790" y="6272808"/>
            <a:ext cx="635079" cy="1168837"/>
          </a:xfrm>
          <a:prstGeom prst="roundRect">
            <a:avLst>
              <a:gd name="adj" fmla="val 36002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992267" y="6708338"/>
            <a:ext cx="238125" cy="2976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587579" y="6431518"/>
            <a:ext cx="2796183" cy="2480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Empowered Decision-Making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1587579" y="6774775"/>
            <a:ext cx="6762631" cy="50815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Offer data-driven insights to guide strategic planning and operational adjustments during crises.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0557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42912"/>
            <a:ext cx="7556421" cy="11339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Activity Diagram: 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817025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activity diagram illustrates the sequential flow and decision points within the disaster relief management system, providing a clear visual of its operational logic.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60883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From incident reporting to resource allocation, each step is designed for clarity and efficiency.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877973"/>
            <a:ext cx="7556421" cy="17009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Flow Diagram: Understanding System Interactions</a:t>
            </a:r>
            <a:endParaRPr lang="en-US" sz="3550" dirty="0"/>
          </a:p>
        </p:txBody>
      </p:sp>
      <p:pic>
        <p:nvPicPr>
          <p:cNvPr id="6" name="Picture 5" descr="dataflow diagr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1670" y="3578860"/>
            <a:ext cx="10534650" cy="39649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249210" y="492681"/>
            <a:ext cx="7556421" cy="11339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Sequence Diagram: Detailing System Processes</a:t>
            </a:r>
            <a:endParaRPr lang="en-US" sz="3550" dirty="0"/>
          </a:p>
        </p:txBody>
      </p:sp>
      <p:pic>
        <p:nvPicPr>
          <p:cNvPr id="6" name="Picture 5" descr="sequence diagr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5655" y="1988820"/>
            <a:ext cx="12700635" cy="54254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4359" y="459105"/>
            <a:ext cx="7287935" cy="3964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Conclusion: A New Era of Disaster Preparedness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584359" y="1172766"/>
            <a:ext cx="13461683" cy="5074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Our web-based disaster relief management system offers a powerful solution to the complex challenges of emergency response, providing a framework for quicker, more transparent, and highly coordinated actions.</a:t>
            </a:r>
            <a:endParaRPr lang="en-US" sz="1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4359" y="2036921"/>
            <a:ext cx="6210419" cy="621041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16297" y="2017157"/>
            <a:ext cx="1982629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Key Benefits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516297" y="2423517"/>
            <a:ext cx="6537365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Significantly reduces response times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7516297" y="2732723"/>
            <a:ext cx="6537365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Enhances transparency in all operations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7516297" y="3041928"/>
            <a:ext cx="6537365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Fosters greater collaboration among relief efforts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7516297" y="3454241"/>
            <a:ext cx="2084189" cy="2477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Future Enhancements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516297" y="3860602"/>
            <a:ext cx="6537365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Integration of advanced mobile reporting features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7516297" y="4169807"/>
            <a:ext cx="6537365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Incorporation of GIS for precise location tracking and mapping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7516297" y="4479012"/>
            <a:ext cx="6537365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AI-driven predictive analytics for proactive response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584359" y="8604052"/>
            <a:ext cx="13461683" cy="2537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With continuous development, this system will become an indispensable tool in safeguarding communities worldwide.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3059</Words>
  <Application>WPS Presentation</Application>
  <PresentationFormat>On-screen Show (16:9)</PresentationFormat>
  <Paragraphs>104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SimSun</vt:lpstr>
      <vt:lpstr>Wingdings</vt:lpstr>
      <vt:lpstr>Fraunces Medium</vt:lpstr>
      <vt:lpstr>Fraunces Medium</vt:lpstr>
      <vt:lpstr>Fraunces Medium</vt:lpstr>
      <vt:lpstr>Epilogue</vt:lpstr>
      <vt:lpstr>Epilogue</vt:lpstr>
      <vt:lpstr>Epilogue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umuganwa</cp:lastModifiedBy>
  <cp:revision>2</cp:revision>
  <dcterms:created xsi:type="dcterms:W3CDTF">2025-12-18T19:14:00Z</dcterms:created>
  <dcterms:modified xsi:type="dcterms:W3CDTF">2025-12-18T19:16:50Z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C3AA702346F547A0B6905CAAA6A26DFE_12</vt:lpwstr>
  </property>
  <property fmtid="{D5CDD505-2E9C-101B-9397-08002B2CF9AE}" pid="3" name="KSOProductBuildVer">
    <vt:lpwstr>1033-12.2.0.23155</vt:lpwstr>
  </property>
</Properties>
</file>